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Lato Italics" charset="1" panose="020F0502020204030203"/>
      <p:regular r:id="rId38"/>
    </p:embeddedFont>
    <p:embeddedFont>
      <p:font typeface="Lato Bold Italics" charset="1" panose="020F0502020204030203"/>
      <p:regular r:id="rId39"/>
    </p:embeddedFont>
    <p:embeddedFont>
      <p:font typeface="Lato Thin" charset="1" panose="020F0502020204030203"/>
      <p:regular r:id="rId40"/>
    </p:embeddedFont>
    <p:embeddedFont>
      <p:font typeface="Lato Thin Italics" charset="1" panose="020F0502020204030203"/>
      <p:regular r:id="rId41"/>
    </p:embeddedFont>
    <p:embeddedFont>
      <p:font typeface="Lato Light" charset="1" panose="020F0502020204030203"/>
      <p:regular r:id="rId42"/>
    </p:embeddedFont>
    <p:embeddedFont>
      <p:font typeface="Lato Light Italics" charset="1" panose="020F0502020204030203"/>
      <p:regular r:id="rId43"/>
    </p:embeddedFont>
    <p:embeddedFont>
      <p:font typeface="Lato Heavy" charset="1" panose="020F0502020204030203"/>
      <p:regular r:id="rId44"/>
    </p:embeddedFont>
    <p:embeddedFont>
      <p:font typeface="Lato Heavy Italics" charset="1" panose="020F050202020403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64" Target="slides/slide19.xml" Type="http://schemas.openxmlformats.org/officeDocument/2006/relationships/slide"/><Relationship Id="rId65" Target="slides/slide20.xml" Type="http://schemas.openxmlformats.org/officeDocument/2006/relationships/slide"/><Relationship Id="rId66" Target="slides/slide2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0"/>
            <a:ext cx="3534667" cy="10287000"/>
            <a:chOff x="0" y="0"/>
            <a:chExt cx="93094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09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930941">
                  <a:moveTo>
                    <a:pt x="0" y="0"/>
                  </a:moveTo>
                  <a:lnTo>
                    <a:pt x="930941" y="0"/>
                  </a:lnTo>
                  <a:lnTo>
                    <a:pt x="9309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186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3094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67930" y="3592555"/>
            <a:ext cx="13210243" cy="267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67"/>
              </a:lnSpc>
              <a:spcBef>
                <a:spcPct val="0"/>
              </a:spcBef>
            </a:pPr>
            <a:r>
              <a:rPr lang="en-US" sz="7690">
                <a:solidFill>
                  <a:srgbClr val="593C8F"/>
                </a:solidFill>
                <a:latin typeface="League Spartan"/>
              </a:rPr>
              <a:t>FLIGHT MANAGEMENT SYSTEM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2567970" y="6284629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127816" y="126155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56411">
            <a:off x="14194205" y="4649408"/>
            <a:ext cx="2828081" cy="2934801"/>
          </a:xfrm>
          <a:custGeom>
            <a:avLst/>
            <a:gdLst/>
            <a:ahLst/>
            <a:cxnLst/>
            <a:rect r="r" b="b" t="t" l="l"/>
            <a:pathLst>
              <a:path h="2934801" w="2828081">
                <a:moveTo>
                  <a:pt x="0" y="0"/>
                </a:moveTo>
                <a:lnTo>
                  <a:pt x="2828082" y="0"/>
                </a:lnTo>
                <a:lnTo>
                  <a:pt x="2828082" y="2934801"/>
                </a:lnTo>
                <a:lnTo>
                  <a:pt x="0" y="2934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67970" y="387350"/>
            <a:ext cx="2137923" cy="2130796"/>
          </a:xfrm>
          <a:custGeom>
            <a:avLst/>
            <a:gdLst/>
            <a:ahLst/>
            <a:cxnLst/>
            <a:rect r="r" b="b" t="t" l="l"/>
            <a:pathLst>
              <a:path h="2130796" w="2137923">
                <a:moveTo>
                  <a:pt x="0" y="0"/>
                </a:moveTo>
                <a:lnTo>
                  <a:pt x="2137922" y="0"/>
                </a:lnTo>
                <a:lnTo>
                  <a:pt x="2137922" y="2130796"/>
                </a:lnTo>
                <a:lnTo>
                  <a:pt x="0" y="213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35024" y="2676139"/>
            <a:ext cx="13772884" cy="80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4"/>
              </a:lnSpc>
              <a:spcBef>
                <a:spcPct val="0"/>
              </a:spcBef>
            </a:pPr>
            <a:r>
              <a:rPr lang="en-US" sz="4674">
                <a:solidFill>
                  <a:srgbClr val="000000"/>
                </a:solidFill>
                <a:latin typeface="Lato Bold"/>
              </a:rPr>
              <a:t> DATA STRUCTURES &amp; ALGORITHM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77261" y="6805317"/>
            <a:ext cx="7608513" cy="146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5"/>
              </a:lnSpc>
            </a:pPr>
            <a:r>
              <a:rPr lang="en-US" sz="2789">
                <a:solidFill>
                  <a:srgbClr val="000000"/>
                </a:solidFill>
                <a:latin typeface="Poppins"/>
              </a:rPr>
              <a:t>Alishba Haider FA22-BAI-013</a:t>
            </a:r>
          </a:p>
          <a:p>
            <a:pPr>
              <a:lnSpc>
                <a:spcPts val="3905"/>
              </a:lnSpc>
            </a:pPr>
            <a:r>
              <a:rPr lang="en-US" sz="2789">
                <a:solidFill>
                  <a:srgbClr val="000000"/>
                </a:solidFill>
                <a:latin typeface="Poppins"/>
              </a:rPr>
              <a:t>Alisba Ali FA22-BAI-006</a:t>
            </a:r>
          </a:p>
          <a:p>
            <a:pPr>
              <a:lnSpc>
                <a:spcPts val="3905"/>
              </a:lnSpc>
              <a:spcBef>
                <a:spcPct val="0"/>
              </a:spcBef>
            </a:pPr>
            <a:r>
              <a:rPr lang="en-US" sz="2789">
                <a:solidFill>
                  <a:srgbClr val="000000"/>
                </a:solidFill>
                <a:latin typeface="Poppins"/>
              </a:rPr>
              <a:t>Muhammad Amaan FA22-BAI-055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8578" y="3393245"/>
            <a:ext cx="7985771" cy="5261602"/>
          </a:xfrm>
          <a:custGeom>
            <a:avLst/>
            <a:gdLst/>
            <a:ahLst/>
            <a:cxnLst/>
            <a:rect r="r" b="b" t="t" l="l"/>
            <a:pathLst>
              <a:path h="5261602" w="7985771">
                <a:moveTo>
                  <a:pt x="0" y="0"/>
                </a:moveTo>
                <a:lnTo>
                  <a:pt x="7985771" y="0"/>
                </a:lnTo>
                <a:lnTo>
                  <a:pt x="7985771" y="5261602"/>
                </a:lnTo>
                <a:lnTo>
                  <a:pt x="0" y="5261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33444" y="3393245"/>
            <a:ext cx="8247835" cy="5261602"/>
          </a:xfrm>
          <a:custGeom>
            <a:avLst/>
            <a:gdLst/>
            <a:ahLst/>
            <a:cxnLst/>
            <a:rect r="r" b="b" t="t" l="l"/>
            <a:pathLst>
              <a:path h="5261602" w="8247835">
                <a:moveTo>
                  <a:pt x="0" y="0"/>
                </a:moveTo>
                <a:lnTo>
                  <a:pt x="8247835" y="0"/>
                </a:lnTo>
                <a:lnTo>
                  <a:pt x="8247835" y="5261602"/>
                </a:lnTo>
                <a:lnTo>
                  <a:pt x="0" y="5261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75" t="0" r="-177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61958"/>
            <a:ext cx="5521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66756" y="3141394"/>
            <a:ext cx="9354488" cy="5610330"/>
          </a:xfrm>
          <a:custGeom>
            <a:avLst/>
            <a:gdLst/>
            <a:ahLst/>
            <a:cxnLst/>
            <a:rect r="r" b="b" t="t" l="l"/>
            <a:pathLst>
              <a:path h="5610330" w="9354488">
                <a:moveTo>
                  <a:pt x="0" y="0"/>
                </a:moveTo>
                <a:lnTo>
                  <a:pt x="9354488" y="0"/>
                </a:lnTo>
                <a:lnTo>
                  <a:pt x="9354488" y="5610330"/>
                </a:lnTo>
                <a:lnTo>
                  <a:pt x="0" y="5610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61958"/>
            <a:ext cx="5521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USER INTERFACE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49841" y="2430968"/>
            <a:ext cx="6132878" cy="43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000000"/>
                </a:solidFill>
                <a:latin typeface="Lato Bold"/>
              </a:rPr>
              <a:t>BILL: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2820347" y="3768267"/>
            <a:ext cx="35719" cy="11344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849419" y="4953805"/>
            <a:ext cx="10435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4952" y="2820757"/>
            <a:ext cx="2506509" cy="1049304"/>
            <a:chOff x="0" y="0"/>
            <a:chExt cx="660151" cy="276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151" cy="276360"/>
            </a:xfrm>
            <a:custGeom>
              <a:avLst/>
              <a:gdLst/>
              <a:ahLst/>
              <a:cxnLst/>
              <a:rect r="r" b="b" t="t" l="l"/>
              <a:pathLst>
                <a:path h="276360" w="660151">
                  <a:moveTo>
                    <a:pt x="456951" y="0"/>
                  </a:moveTo>
                  <a:cubicBezTo>
                    <a:pt x="569175" y="0"/>
                    <a:pt x="660151" y="61865"/>
                    <a:pt x="660151" y="138180"/>
                  </a:cubicBezTo>
                  <a:cubicBezTo>
                    <a:pt x="660151" y="214495"/>
                    <a:pt x="569175" y="276360"/>
                    <a:pt x="456951" y="276360"/>
                  </a:cubicBezTo>
                  <a:lnTo>
                    <a:pt x="203200" y="276360"/>
                  </a:lnTo>
                  <a:cubicBezTo>
                    <a:pt x="90976" y="276360"/>
                    <a:pt x="0" y="214495"/>
                    <a:pt x="0" y="138180"/>
                  </a:cubicBezTo>
                  <a:cubicBezTo>
                    <a:pt x="0" y="618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60151" cy="333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507">
                  <a:solidFill>
                    <a:srgbClr val="000000"/>
                  </a:solidFill>
                  <a:latin typeface="Lato"/>
                </a:rPr>
                <a:t>START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59516" y="4350969"/>
            <a:ext cx="2550319" cy="1152825"/>
            <a:chOff x="0" y="0"/>
            <a:chExt cx="671689" cy="3036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1689" cy="303625"/>
            </a:xfrm>
            <a:custGeom>
              <a:avLst/>
              <a:gdLst/>
              <a:ahLst/>
              <a:cxnLst/>
              <a:rect r="r" b="b" t="t" l="l"/>
              <a:pathLst>
                <a:path h="303625" w="671689">
                  <a:moveTo>
                    <a:pt x="0" y="0"/>
                  </a:moveTo>
                  <a:lnTo>
                    <a:pt x="671689" y="0"/>
                  </a:lnTo>
                  <a:lnTo>
                    <a:pt x="671689" y="303625"/>
                  </a:lnTo>
                  <a:lnTo>
                    <a:pt x="0" y="303625"/>
                  </a:lnTo>
                  <a:close/>
                </a:path>
              </a:pathLst>
            </a:custGeom>
            <a:solidFill>
              <a:srgbClr val="49186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71689" cy="360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507">
                  <a:solidFill>
                    <a:srgbClr val="FFFFFF"/>
                  </a:solidFill>
                  <a:latin typeface="Lato"/>
                </a:rPr>
                <a:t>PASSENGER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10054" y="6070371"/>
            <a:ext cx="2478731" cy="1117107"/>
            <a:chOff x="0" y="0"/>
            <a:chExt cx="652835" cy="2942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2835" cy="294217"/>
            </a:xfrm>
            <a:custGeom>
              <a:avLst/>
              <a:gdLst/>
              <a:ahLst/>
              <a:cxnLst/>
              <a:rect r="r" b="b" t="t" l="l"/>
              <a:pathLst>
                <a:path h="294217" w="652835">
                  <a:moveTo>
                    <a:pt x="0" y="0"/>
                  </a:moveTo>
                  <a:lnTo>
                    <a:pt x="652835" y="0"/>
                  </a:lnTo>
                  <a:lnTo>
                    <a:pt x="652835" y="294217"/>
                  </a:lnTo>
                  <a:lnTo>
                    <a:pt x="0" y="294217"/>
                  </a:lnTo>
                  <a:close/>
                </a:path>
              </a:pathLst>
            </a:custGeom>
            <a:solidFill>
              <a:srgbClr val="49186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652835" cy="351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507">
                  <a:solidFill>
                    <a:srgbClr val="FFFFFF"/>
                  </a:solidFill>
                  <a:latin typeface="Lato"/>
                </a:rPr>
                <a:t>ABOUT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2900552"/>
            <a:ext cx="1720856" cy="1735741"/>
            <a:chOff x="0" y="0"/>
            <a:chExt cx="453230" cy="4571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3230" cy="457150"/>
            </a:xfrm>
            <a:custGeom>
              <a:avLst/>
              <a:gdLst/>
              <a:ahLst/>
              <a:cxnLst/>
              <a:rect r="r" b="b" t="t" l="l"/>
              <a:pathLst>
                <a:path h="457150" w="453230">
                  <a:moveTo>
                    <a:pt x="226615" y="0"/>
                  </a:moveTo>
                  <a:lnTo>
                    <a:pt x="453230" y="228575"/>
                  </a:lnTo>
                  <a:lnTo>
                    <a:pt x="226615" y="457150"/>
                  </a:lnTo>
                  <a:lnTo>
                    <a:pt x="0" y="228575"/>
                  </a:lnTo>
                  <a:lnTo>
                    <a:pt x="226615" y="0"/>
                  </a:lnTo>
                  <a:close/>
                </a:path>
              </a:pathLst>
            </a:custGeom>
            <a:solidFill>
              <a:srgbClr val="49186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7899" y="21423"/>
              <a:ext cx="297432" cy="357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507">
                  <a:solidFill>
                    <a:srgbClr val="FFFFFF"/>
                  </a:solidFill>
                  <a:latin typeface="Lato"/>
                </a:rPr>
                <a:t>SIGN UP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-4657828" y="1339318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WORKING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44000" y="5247405"/>
            <a:ext cx="1720856" cy="1735741"/>
            <a:chOff x="0" y="0"/>
            <a:chExt cx="453230" cy="4571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3230" cy="457150"/>
            </a:xfrm>
            <a:custGeom>
              <a:avLst/>
              <a:gdLst/>
              <a:ahLst/>
              <a:cxnLst/>
              <a:rect r="r" b="b" t="t" l="l"/>
              <a:pathLst>
                <a:path h="457150" w="453230">
                  <a:moveTo>
                    <a:pt x="226615" y="0"/>
                  </a:moveTo>
                  <a:lnTo>
                    <a:pt x="453230" y="228575"/>
                  </a:lnTo>
                  <a:lnTo>
                    <a:pt x="226615" y="457150"/>
                  </a:lnTo>
                  <a:lnTo>
                    <a:pt x="0" y="228575"/>
                  </a:lnTo>
                  <a:lnTo>
                    <a:pt x="226615" y="0"/>
                  </a:lnTo>
                  <a:close/>
                </a:path>
              </a:pathLst>
            </a:custGeom>
            <a:solidFill>
              <a:srgbClr val="49186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7899" y="21423"/>
              <a:ext cx="297432" cy="357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507">
                  <a:solidFill>
                    <a:srgbClr val="FFFFFF"/>
                  </a:solidFill>
                  <a:latin typeface="Lato"/>
                </a:rPr>
                <a:t> LOG IN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22712">
            <a:off x="13441074" y="3344180"/>
            <a:ext cx="2550319" cy="1152825"/>
            <a:chOff x="0" y="0"/>
            <a:chExt cx="671689" cy="3036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1689" cy="303625"/>
            </a:xfrm>
            <a:custGeom>
              <a:avLst/>
              <a:gdLst/>
              <a:ahLst/>
              <a:cxnLst/>
              <a:rect r="r" b="b" t="t" l="l"/>
              <a:pathLst>
                <a:path h="303625" w="671689">
                  <a:moveTo>
                    <a:pt x="0" y="0"/>
                  </a:moveTo>
                  <a:lnTo>
                    <a:pt x="671689" y="0"/>
                  </a:lnTo>
                  <a:lnTo>
                    <a:pt x="671689" y="303625"/>
                  </a:lnTo>
                  <a:lnTo>
                    <a:pt x="0" y="303625"/>
                  </a:lnTo>
                  <a:close/>
                </a:path>
              </a:pathLst>
            </a:custGeom>
            <a:solidFill>
              <a:srgbClr val="49186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671689" cy="360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507">
                  <a:solidFill>
                    <a:srgbClr val="FFFFFF"/>
                  </a:solidFill>
                  <a:latin typeface="Lato"/>
                </a:rPr>
                <a:t>BOOK FLIGHT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535652" y="5266452"/>
            <a:ext cx="2550319" cy="1152825"/>
            <a:chOff x="0" y="0"/>
            <a:chExt cx="671689" cy="3036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1689" cy="303625"/>
            </a:xfrm>
            <a:custGeom>
              <a:avLst/>
              <a:gdLst/>
              <a:ahLst/>
              <a:cxnLst/>
              <a:rect r="r" b="b" t="t" l="l"/>
              <a:pathLst>
                <a:path h="303625" w="671689">
                  <a:moveTo>
                    <a:pt x="0" y="0"/>
                  </a:moveTo>
                  <a:lnTo>
                    <a:pt x="671689" y="0"/>
                  </a:lnTo>
                  <a:lnTo>
                    <a:pt x="671689" y="303625"/>
                  </a:lnTo>
                  <a:lnTo>
                    <a:pt x="0" y="303625"/>
                  </a:lnTo>
                  <a:close/>
                </a:path>
              </a:pathLst>
            </a:custGeom>
            <a:solidFill>
              <a:srgbClr val="49186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671689" cy="360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507">
                  <a:solidFill>
                    <a:srgbClr val="FFFFFF"/>
                  </a:solidFill>
                  <a:latin typeface="Lato"/>
                </a:rPr>
                <a:t>BOOKINGS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V="true">
            <a:off x="12262109" y="2356478"/>
            <a:ext cx="2476983" cy="3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4716233" y="2356551"/>
            <a:ext cx="3808" cy="9876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12281155" y="5842865"/>
            <a:ext cx="1254496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2406650" y="4927382"/>
            <a:ext cx="2452865" cy="190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1849419" y="4953805"/>
            <a:ext cx="19050" cy="11165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16093820" y="3889111"/>
            <a:ext cx="10596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6093820" y="5799297"/>
            <a:ext cx="10596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7153439" y="3870061"/>
            <a:ext cx="19050" cy="45634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H="true">
            <a:off x="8990855" y="8414438"/>
            <a:ext cx="814123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629104" y="7823764"/>
            <a:ext cx="2478731" cy="1117107"/>
            <a:chOff x="0" y="0"/>
            <a:chExt cx="652835" cy="29421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52835" cy="294217"/>
            </a:xfrm>
            <a:custGeom>
              <a:avLst/>
              <a:gdLst/>
              <a:ahLst/>
              <a:cxnLst/>
              <a:rect r="r" b="b" t="t" l="l"/>
              <a:pathLst>
                <a:path h="294217" w="652835">
                  <a:moveTo>
                    <a:pt x="0" y="0"/>
                  </a:moveTo>
                  <a:lnTo>
                    <a:pt x="652835" y="0"/>
                  </a:lnTo>
                  <a:lnTo>
                    <a:pt x="652835" y="294217"/>
                  </a:lnTo>
                  <a:lnTo>
                    <a:pt x="0" y="294217"/>
                  </a:lnTo>
                  <a:close/>
                </a:path>
              </a:pathLst>
            </a:custGeom>
            <a:solidFill>
              <a:srgbClr val="49186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652835" cy="351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507">
                  <a:solidFill>
                    <a:srgbClr val="FFFFFF"/>
                  </a:solidFill>
                  <a:latin typeface="Lato"/>
                </a:rPr>
                <a:t>FLIGHT SCHEDULE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1858325" y="7187478"/>
            <a:ext cx="10145" cy="6362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V="true">
            <a:off x="3107835" y="8382318"/>
            <a:ext cx="98362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5010428" y="7838616"/>
            <a:ext cx="2506509" cy="1049304"/>
            <a:chOff x="0" y="0"/>
            <a:chExt cx="660151" cy="2763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60151" cy="276360"/>
            </a:xfrm>
            <a:custGeom>
              <a:avLst/>
              <a:gdLst/>
              <a:ahLst/>
              <a:cxnLst/>
              <a:rect r="r" b="b" t="t" l="l"/>
              <a:pathLst>
                <a:path h="276360" w="660151">
                  <a:moveTo>
                    <a:pt x="456951" y="0"/>
                  </a:moveTo>
                  <a:cubicBezTo>
                    <a:pt x="569175" y="0"/>
                    <a:pt x="660151" y="61865"/>
                    <a:pt x="660151" y="138180"/>
                  </a:cubicBezTo>
                  <a:cubicBezTo>
                    <a:pt x="660151" y="214495"/>
                    <a:pt x="569175" y="276360"/>
                    <a:pt x="456951" y="276360"/>
                  </a:cubicBezTo>
                  <a:lnTo>
                    <a:pt x="203200" y="276360"/>
                  </a:lnTo>
                  <a:cubicBezTo>
                    <a:pt x="90976" y="276360"/>
                    <a:pt x="0" y="214495"/>
                    <a:pt x="0" y="138180"/>
                  </a:cubicBezTo>
                  <a:cubicBezTo>
                    <a:pt x="0" y="618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660151" cy="333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507">
                  <a:solidFill>
                    <a:srgbClr val="000000"/>
                  </a:solidFill>
                  <a:latin typeface="Lato"/>
                </a:rPr>
                <a:t>END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V="true">
            <a:off x="7409834" y="4888692"/>
            <a:ext cx="875688" cy="386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8267084" y="3768422"/>
            <a:ext cx="19050" cy="23432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8248034" y="3749223"/>
            <a:ext cx="895966" cy="191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8247629" y="6077186"/>
            <a:ext cx="895966" cy="190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H="true" flipV="true">
            <a:off x="12262106" y="2356646"/>
            <a:ext cx="38099" cy="24597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10864856" y="3749372"/>
            <a:ext cx="76931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10864856" y="6115275"/>
            <a:ext cx="7693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H="true" flipV="true">
            <a:off x="11596072" y="3749378"/>
            <a:ext cx="19050" cy="23432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11566381" y="4797378"/>
            <a:ext cx="79432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>
            <a:off x="12263296" y="4707838"/>
            <a:ext cx="35719" cy="11344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1757156" y="1434819"/>
            <a:ext cx="5521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WORKING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21043" y="616585"/>
            <a:ext cx="7645915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593C8F"/>
                </a:solidFill>
                <a:latin typeface="League Spartan"/>
              </a:rPr>
              <a:t>PASSENGERS LINKED-LIST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41937" y="2506189"/>
            <a:ext cx="4838811" cy="1904964"/>
            <a:chOff x="0" y="0"/>
            <a:chExt cx="6451748" cy="253995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32497" y="1151309"/>
              <a:ext cx="3649051" cy="1388643"/>
              <a:chOff x="0" y="0"/>
              <a:chExt cx="966969" cy="3679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6969" cy="367979"/>
              </a:xfrm>
              <a:custGeom>
                <a:avLst/>
                <a:gdLst/>
                <a:ahLst/>
                <a:cxnLst/>
                <a:rect r="r" b="b" t="t" l="l"/>
                <a:pathLst>
                  <a:path h="367979" w="966969">
                    <a:moveTo>
                      <a:pt x="763769" y="0"/>
                    </a:moveTo>
                    <a:cubicBezTo>
                      <a:pt x="875993" y="0"/>
                      <a:pt x="966969" y="82375"/>
                      <a:pt x="966969" y="183990"/>
                    </a:cubicBezTo>
                    <a:cubicBezTo>
                      <a:pt x="966969" y="285604"/>
                      <a:pt x="875993" y="367979"/>
                      <a:pt x="763769" y="367979"/>
                    </a:cubicBezTo>
                    <a:lnTo>
                      <a:pt x="203200" y="367979"/>
                    </a:lnTo>
                    <a:cubicBezTo>
                      <a:pt x="90976" y="367979"/>
                      <a:pt x="0" y="285604"/>
                      <a:pt x="0" y="183990"/>
                    </a:cubicBezTo>
                    <a:cubicBezTo>
                      <a:pt x="0" y="8237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966969" cy="406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1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857100" y="1465650"/>
              <a:ext cx="399847" cy="784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sz="3545">
                  <a:solidFill>
                    <a:srgbClr val="000000"/>
                  </a:solidFill>
                  <a:latin typeface="League Spartan"/>
                </a:rPr>
                <a:t>P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451748" cy="68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1"/>
                </a:lnSpc>
                <a:spcBef>
                  <a:spcPct val="0"/>
                </a:spcBef>
              </a:pPr>
              <a:r>
                <a:rPr lang="en-US" sz="3072">
                  <a:solidFill>
                    <a:srgbClr val="000000"/>
                  </a:solidFill>
                  <a:latin typeface="Canva Sans"/>
                </a:rPr>
                <a:t>passenger obj node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08918" y="3294126"/>
            <a:ext cx="1320622" cy="13206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39121" lIns="39121" bIns="39121" rIns="3912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647221" y="2689997"/>
            <a:ext cx="2639472" cy="2778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000000"/>
                </a:solidFill>
                <a:latin typeface="Poppins"/>
              </a:rPr>
              <a:t>USERNAME</a:t>
            </a:r>
          </a:p>
          <a:p>
            <a:pPr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000000"/>
                </a:solidFill>
                <a:latin typeface="Poppins"/>
              </a:rPr>
              <a:t>PASSWORD</a:t>
            </a:r>
          </a:p>
          <a:p>
            <a:pPr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000000"/>
                </a:solidFill>
                <a:latin typeface="Poppins"/>
              </a:rPr>
              <a:t>EMAIL</a:t>
            </a:r>
          </a:p>
          <a:p>
            <a:pPr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000000"/>
                </a:solidFill>
                <a:latin typeface="Poppins"/>
              </a:rPr>
              <a:t>CNIC</a:t>
            </a:r>
          </a:p>
          <a:p>
            <a:pPr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AutoShape 15" id="15"/>
          <p:cNvSpPr/>
          <p:nvPr/>
        </p:nvSpPr>
        <p:spPr>
          <a:xfrm flipV="true">
            <a:off x="10329539" y="3658846"/>
            <a:ext cx="1089187" cy="295590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329539" y="3954436"/>
            <a:ext cx="1089351" cy="17231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329539" y="3954436"/>
            <a:ext cx="1122455" cy="687024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0321880" y="3050231"/>
            <a:ext cx="1087945" cy="880288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9525038" y="3629893"/>
            <a:ext cx="260601" cy="534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3"/>
              </a:lnSpc>
              <a:spcBef>
                <a:spcPct val="0"/>
              </a:spcBef>
            </a:pPr>
            <a:r>
              <a:rPr lang="en-US" sz="3081">
                <a:solidFill>
                  <a:srgbClr val="000000"/>
                </a:solidFill>
                <a:latin typeface="League Spartan"/>
              </a:rPr>
              <a:t>P</a:t>
            </a:r>
          </a:p>
        </p:txBody>
      </p:sp>
      <p:sp>
        <p:nvSpPr>
          <p:cNvPr name="AutoShape 20" id="20"/>
          <p:cNvSpPr/>
          <p:nvPr/>
        </p:nvSpPr>
        <p:spPr>
          <a:xfrm>
            <a:off x="4115799" y="6455237"/>
            <a:ext cx="1506839" cy="178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1152383" y="5989550"/>
            <a:ext cx="2736895" cy="919000"/>
            <a:chOff x="0" y="0"/>
            <a:chExt cx="1210309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10309" cy="406400"/>
            </a:xfrm>
            <a:custGeom>
              <a:avLst/>
              <a:gdLst/>
              <a:ahLst/>
              <a:cxnLst/>
              <a:rect r="r" b="b" t="t" l="l"/>
              <a:pathLst>
                <a:path h="406400" w="1210309">
                  <a:moveTo>
                    <a:pt x="1007109" y="0"/>
                  </a:moveTo>
                  <a:cubicBezTo>
                    <a:pt x="1119334" y="0"/>
                    <a:pt x="1210309" y="90976"/>
                    <a:pt x="1210309" y="203200"/>
                  </a:cubicBezTo>
                  <a:cubicBezTo>
                    <a:pt x="1210309" y="315424"/>
                    <a:pt x="1119334" y="406400"/>
                    <a:pt x="10071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10309" cy="454025"/>
            </a:xfrm>
            <a:prstGeom prst="rect">
              <a:avLst/>
            </a:prstGeom>
          </p:spPr>
          <p:txBody>
            <a:bodyPr anchor="ctr" rtlCol="false" tIns="47542" lIns="47542" bIns="47542" rIns="475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9201287" y="6490893"/>
            <a:ext cx="1506839" cy="178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4010819" y="6490893"/>
            <a:ext cx="1506839" cy="178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5978414" y="6013566"/>
            <a:ext cx="2988255" cy="919000"/>
            <a:chOff x="0" y="0"/>
            <a:chExt cx="1321466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1466" cy="406400"/>
            </a:xfrm>
            <a:custGeom>
              <a:avLst/>
              <a:gdLst/>
              <a:ahLst/>
              <a:cxnLst/>
              <a:rect r="r" b="b" t="t" l="l"/>
              <a:pathLst>
                <a:path h="406400" w="1321466">
                  <a:moveTo>
                    <a:pt x="1118266" y="0"/>
                  </a:moveTo>
                  <a:cubicBezTo>
                    <a:pt x="1230490" y="0"/>
                    <a:pt x="1321466" y="90976"/>
                    <a:pt x="1321466" y="203200"/>
                  </a:cubicBezTo>
                  <a:cubicBezTo>
                    <a:pt x="1321466" y="315424"/>
                    <a:pt x="1230490" y="406400"/>
                    <a:pt x="11182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321466" cy="454025"/>
            </a:xfrm>
            <a:prstGeom prst="rect">
              <a:avLst/>
            </a:prstGeom>
          </p:spPr>
          <p:txBody>
            <a:bodyPr anchor="ctr" rtlCol="false" tIns="47542" lIns="47542" bIns="47542" rIns="475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030881" y="6049221"/>
            <a:ext cx="2736895" cy="919000"/>
            <a:chOff x="0" y="0"/>
            <a:chExt cx="1210309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10309" cy="406400"/>
            </a:xfrm>
            <a:custGeom>
              <a:avLst/>
              <a:gdLst/>
              <a:ahLst/>
              <a:cxnLst/>
              <a:rect r="r" b="b" t="t" l="l"/>
              <a:pathLst>
                <a:path h="406400" w="1210309">
                  <a:moveTo>
                    <a:pt x="1007109" y="0"/>
                  </a:moveTo>
                  <a:cubicBezTo>
                    <a:pt x="1119334" y="0"/>
                    <a:pt x="1210309" y="90976"/>
                    <a:pt x="1210309" y="203200"/>
                  </a:cubicBezTo>
                  <a:cubicBezTo>
                    <a:pt x="1210309" y="315424"/>
                    <a:pt x="1119334" y="406400"/>
                    <a:pt x="10071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210309" cy="454025"/>
            </a:xfrm>
            <a:prstGeom prst="rect">
              <a:avLst/>
            </a:prstGeom>
          </p:spPr>
          <p:txBody>
            <a:bodyPr anchor="ctr" rtlCol="false" tIns="47542" lIns="47542" bIns="47542" rIns="475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489435" y="6179632"/>
            <a:ext cx="1760340" cy="55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9"/>
              </a:lnSpc>
              <a:spcBef>
                <a:spcPct val="0"/>
              </a:spcBef>
            </a:pPr>
            <a:r>
              <a:rPr lang="en-US" sz="3221">
                <a:solidFill>
                  <a:srgbClr val="000000"/>
                </a:solidFill>
                <a:latin typeface="League Spartan"/>
              </a:rPr>
              <a:t>NULL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08063" y="6047327"/>
            <a:ext cx="570279" cy="71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  <a:spcBef>
                <a:spcPct val="0"/>
              </a:spcBef>
            </a:pPr>
            <a:r>
              <a:rPr lang="en-US" sz="4161">
                <a:solidFill>
                  <a:srgbClr val="000000"/>
                </a:solidFill>
                <a:latin typeface="League Spartan"/>
              </a:rPr>
              <a:t>P1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65622" y="6071343"/>
            <a:ext cx="1191970" cy="71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  <a:spcBef>
                <a:spcPct val="0"/>
              </a:spcBef>
            </a:pPr>
            <a:r>
              <a:rPr lang="en-US" sz="4161">
                <a:solidFill>
                  <a:srgbClr val="000000"/>
                </a:solidFill>
                <a:latin typeface="League Spartan"/>
              </a:rPr>
              <a:t>P2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019245" y="6106998"/>
            <a:ext cx="703411" cy="71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  <a:spcBef>
                <a:spcPct val="0"/>
              </a:spcBef>
            </a:pPr>
            <a:r>
              <a:rPr lang="en-US" sz="4161">
                <a:solidFill>
                  <a:srgbClr val="000000"/>
                </a:solidFill>
                <a:latin typeface="League Spartan"/>
              </a:rPr>
              <a:t>P3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283309" y="7226177"/>
            <a:ext cx="2419787" cy="241978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9180" lIns="49180" bIns="49180" rIns="49180"/>
            <a:lstStyle/>
            <a:p>
              <a:pPr algn="ctr">
                <a:lnSpc>
                  <a:spcPts val="351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031725" y="7647638"/>
            <a:ext cx="1373002" cy="38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4"/>
              </a:lnSpc>
              <a:spcBef>
                <a:spcPct val="0"/>
              </a:spcBef>
            </a:pPr>
            <a:r>
              <a:rPr lang="en-US" sz="2238">
                <a:solidFill>
                  <a:srgbClr val="000000"/>
                </a:solidFill>
                <a:latin typeface="Lato"/>
              </a:rPr>
              <a:t>alishba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31725" y="8070553"/>
            <a:ext cx="1464700" cy="38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5"/>
              </a:lnSpc>
              <a:spcBef>
                <a:spcPct val="0"/>
              </a:spcBef>
            </a:pPr>
            <a:r>
              <a:rPr lang="en-US" sz="2275">
                <a:solidFill>
                  <a:srgbClr val="000000"/>
                </a:solidFill>
                <a:latin typeface="Lato"/>
              </a:rPr>
              <a:t>Alishba1.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28825" y="8397789"/>
            <a:ext cx="2299032" cy="43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000000"/>
                </a:solidFill>
                <a:latin typeface="Lato"/>
              </a:rPr>
              <a:t>a@gmail.com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021761" y="8878328"/>
            <a:ext cx="1325489" cy="29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7"/>
              </a:lnSpc>
              <a:spcBef>
                <a:spcPct val="0"/>
              </a:spcBef>
            </a:pPr>
            <a:r>
              <a:rPr lang="en-US" sz="1726">
                <a:solidFill>
                  <a:srgbClr val="000000"/>
                </a:solidFill>
                <a:latin typeface="Lato"/>
              </a:rPr>
              <a:t>12..-22-..6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6269203" y="7264532"/>
            <a:ext cx="2419787" cy="2419787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9180" lIns="49180" bIns="49180" rIns="49180"/>
            <a:lstStyle/>
            <a:p>
              <a:pPr algn="ctr">
                <a:lnSpc>
                  <a:spcPts val="351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6716125" y="7594979"/>
            <a:ext cx="1512833" cy="41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427">
                <a:solidFill>
                  <a:srgbClr val="000000"/>
                </a:solidFill>
                <a:latin typeface="Lato"/>
              </a:rPr>
              <a:t>Amaan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521261" y="8078462"/>
            <a:ext cx="2080692" cy="74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116">
                <a:solidFill>
                  <a:srgbClr val="000000"/>
                </a:solidFill>
                <a:latin typeface="Lato"/>
              </a:rPr>
              <a:t>amaanawan25</a:t>
            </a:r>
          </a:p>
          <a:p>
            <a:pPr algn="ctr">
              <a:lnSpc>
                <a:spcPts val="2963"/>
              </a:lnSpc>
              <a:spcBef>
                <a:spcPct val="0"/>
              </a:spcBef>
            </a:pPr>
            <a:r>
              <a:rPr lang="en-US" sz="2116">
                <a:solidFill>
                  <a:srgbClr val="000000"/>
                </a:solidFill>
                <a:latin typeface="Lato"/>
              </a:rPr>
              <a:t>@gmail.com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997381" y="8823912"/>
            <a:ext cx="1325489" cy="29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7"/>
              </a:lnSpc>
              <a:spcBef>
                <a:spcPct val="0"/>
              </a:spcBef>
            </a:pPr>
            <a:r>
              <a:rPr lang="en-US" sz="1726">
                <a:solidFill>
                  <a:srgbClr val="000000"/>
                </a:solidFill>
                <a:latin typeface="Lato"/>
              </a:rPr>
              <a:t>12..-22-..2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1252507" y="7226177"/>
            <a:ext cx="2419787" cy="2419787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9180" lIns="49180" bIns="49180" rIns="49180"/>
            <a:lstStyle/>
            <a:p>
              <a:pPr algn="ctr">
                <a:lnSpc>
                  <a:spcPts val="3510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1631794" y="7678461"/>
            <a:ext cx="1512833" cy="41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427">
                <a:solidFill>
                  <a:srgbClr val="000000"/>
                </a:solidFill>
                <a:latin typeface="Lato"/>
              </a:rPr>
              <a:t>alisba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849224" y="8115184"/>
            <a:ext cx="1226351" cy="35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063">
                <a:solidFill>
                  <a:srgbClr val="000000"/>
                </a:solidFill>
                <a:latin typeface="Lato"/>
              </a:rPr>
              <a:t>Alisba.123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422054" y="8439301"/>
            <a:ext cx="2080692" cy="36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  <a:spcBef>
                <a:spcPct val="0"/>
              </a:spcBef>
            </a:pPr>
            <a:r>
              <a:rPr lang="en-US" sz="2116">
                <a:solidFill>
                  <a:srgbClr val="000000"/>
                </a:solidFill>
                <a:latin typeface="Lato"/>
              </a:rPr>
              <a:t>lis@gmail.com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874614" y="8847506"/>
            <a:ext cx="1325489" cy="29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7"/>
              </a:lnSpc>
              <a:spcBef>
                <a:spcPct val="0"/>
              </a:spcBef>
            </a:pPr>
            <a:r>
              <a:rPr lang="en-US" sz="1726">
                <a:solidFill>
                  <a:srgbClr val="000000"/>
                </a:solidFill>
                <a:latin typeface="Lato"/>
              </a:rPr>
              <a:t>12..-22-..3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17015" y="789924"/>
            <a:ext cx="605397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FLIGHTS LINKED-LIST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84787" y="2506189"/>
            <a:ext cx="4838811" cy="1904964"/>
            <a:chOff x="0" y="0"/>
            <a:chExt cx="6451748" cy="253995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32497" y="1151309"/>
              <a:ext cx="3649051" cy="1388643"/>
              <a:chOff x="0" y="0"/>
              <a:chExt cx="966969" cy="3679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6969" cy="367979"/>
              </a:xfrm>
              <a:custGeom>
                <a:avLst/>
                <a:gdLst/>
                <a:ahLst/>
                <a:cxnLst/>
                <a:rect r="r" b="b" t="t" l="l"/>
                <a:pathLst>
                  <a:path h="367979" w="966969">
                    <a:moveTo>
                      <a:pt x="763769" y="0"/>
                    </a:moveTo>
                    <a:cubicBezTo>
                      <a:pt x="875993" y="0"/>
                      <a:pt x="966969" y="82375"/>
                      <a:pt x="966969" y="183990"/>
                    </a:cubicBezTo>
                    <a:cubicBezTo>
                      <a:pt x="966969" y="285604"/>
                      <a:pt x="875993" y="367979"/>
                      <a:pt x="763769" y="367979"/>
                    </a:cubicBezTo>
                    <a:lnTo>
                      <a:pt x="203200" y="367979"/>
                    </a:lnTo>
                    <a:cubicBezTo>
                      <a:pt x="90976" y="367979"/>
                      <a:pt x="0" y="285604"/>
                      <a:pt x="0" y="183990"/>
                    </a:cubicBezTo>
                    <a:cubicBezTo>
                      <a:pt x="0" y="8237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966969" cy="406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1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857100" y="1465650"/>
              <a:ext cx="399847" cy="784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sz="3545">
                  <a:solidFill>
                    <a:srgbClr val="000000"/>
                  </a:solidFill>
                  <a:latin typeface="League Spartan"/>
                </a:rPr>
                <a:t>F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451748" cy="68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1"/>
                </a:lnSpc>
                <a:spcBef>
                  <a:spcPct val="0"/>
                </a:spcBef>
              </a:pPr>
              <a:r>
                <a:rPr lang="en-US" sz="3072">
                  <a:solidFill>
                    <a:srgbClr val="000000"/>
                  </a:solidFill>
                  <a:latin typeface="Canva Sans"/>
                </a:rPr>
                <a:t>flights obj node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79522" y="3077422"/>
            <a:ext cx="1457747" cy="14577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34" lIns="44434" bIns="44434" rIns="4443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629237" y="2587715"/>
            <a:ext cx="6793724" cy="220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Poppins"/>
              </a:rPr>
              <a:t>FLIGHT ID</a:t>
            </a:r>
          </a:p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Poppins"/>
              </a:rPr>
              <a:t>DEPARTURE TIME, AIRPORT</a:t>
            </a:r>
          </a:p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Poppins"/>
              </a:rPr>
              <a:t>LANDING TIME, AIRPORT</a:t>
            </a:r>
          </a:p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Poppins"/>
              </a:rPr>
              <a:t>ECONOMY SEATS, BUSINESS SEATS 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9337270" y="3480013"/>
            <a:ext cx="1202282" cy="326283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337270" y="3806296"/>
            <a:ext cx="1202463" cy="190204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337270" y="3806296"/>
            <a:ext cx="1239004" cy="758361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9328816" y="2926553"/>
            <a:ext cx="1180219" cy="85334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8428205" y="3429530"/>
            <a:ext cx="287660" cy="58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01">
                <a:solidFill>
                  <a:srgbClr val="000000"/>
                </a:solidFill>
                <a:latin typeface="League Spartan"/>
              </a:rPr>
              <a:t>F</a:t>
            </a:r>
          </a:p>
        </p:txBody>
      </p:sp>
      <p:sp>
        <p:nvSpPr>
          <p:cNvPr name="AutoShape 20" id="20"/>
          <p:cNvSpPr/>
          <p:nvPr/>
        </p:nvSpPr>
        <p:spPr>
          <a:xfrm>
            <a:off x="5742570" y="6256166"/>
            <a:ext cx="1506839" cy="178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2779153" y="5790478"/>
            <a:ext cx="2736895" cy="919000"/>
            <a:chOff x="0" y="0"/>
            <a:chExt cx="1210309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10309" cy="406400"/>
            </a:xfrm>
            <a:custGeom>
              <a:avLst/>
              <a:gdLst/>
              <a:ahLst/>
              <a:cxnLst/>
              <a:rect r="r" b="b" t="t" l="l"/>
              <a:pathLst>
                <a:path h="406400" w="1210309">
                  <a:moveTo>
                    <a:pt x="1007109" y="0"/>
                  </a:moveTo>
                  <a:cubicBezTo>
                    <a:pt x="1119334" y="0"/>
                    <a:pt x="1210309" y="90976"/>
                    <a:pt x="1210309" y="203200"/>
                  </a:cubicBezTo>
                  <a:cubicBezTo>
                    <a:pt x="1210309" y="315424"/>
                    <a:pt x="1119334" y="406400"/>
                    <a:pt x="10071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10309" cy="454025"/>
            </a:xfrm>
            <a:prstGeom prst="rect">
              <a:avLst/>
            </a:prstGeom>
          </p:spPr>
          <p:txBody>
            <a:bodyPr anchor="ctr" rtlCol="false" tIns="47542" lIns="47542" bIns="47542" rIns="475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828058" y="6291821"/>
            <a:ext cx="1506839" cy="178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7544303" y="5814494"/>
            <a:ext cx="2736895" cy="919000"/>
            <a:chOff x="0" y="0"/>
            <a:chExt cx="1210309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10309" cy="406400"/>
            </a:xfrm>
            <a:custGeom>
              <a:avLst/>
              <a:gdLst/>
              <a:ahLst/>
              <a:cxnLst/>
              <a:rect r="r" b="b" t="t" l="l"/>
              <a:pathLst>
                <a:path h="406400" w="1210309">
                  <a:moveTo>
                    <a:pt x="1007109" y="0"/>
                  </a:moveTo>
                  <a:cubicBezTo>
                    <a:pt x="1119334" y="0"/>
                    <a:pt x="1210309" y="90976"/>
                    <a:pt x="1210309" y="203200"/>
                  </a:cubicBezTo>
                  <a:cubicBezTo>
                    <a:pt x="1210309" y="315424"/>
                    <a:pt x="1119334" y="406400"/>
                    <a:pt x="10071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210309" cy="454025"/>
            </a:xfrm>
            <a:prstGeom prst="rect">
              <a:avLst/>
            </a:prstGeom>
          </p:spPr>
          <p:txBody>
            <a:bodyPr anchor="ctr" rtlCol="false" tIns="47542" lIns="47542" bIns="47542" rIns="475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657652" y="5850149"/>
            <a:ext cx="2736895" cy="919000"/>
            <a:chOff x="0" y="0"/>
            <a:chExt cx="1210309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10309" cy="406400"/>
            </a:xfrm>
            <a:custGeom>
              <a:avLst/>
              <a:gdLst/>
              <a:ahLst/>
              <a:cxnLst/>
              <a:rect r="r" b="b" t="t" l="l"/>
              <a:pathLst>
                <a:path h="406400" w="1210309">
                  <a:moveTo>
                    <a:pt x="1007109" y="0"/>
                  </a:moveTo>
                  <a:cubicBezTo>
                    <a:pt x="1119334" y="0"/>
                    <a:pt x="1210309" y="90976"/>
                    <a:pt x="1210309" y="203200"/>
                  </a:cubicBezTo>
                  <a:cubicBezTo>
                    <a:pt x="1210309" y="315424"/>
                    <a:pt x="1119334" y="406400"/>
                    <a:pt x="10071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210309" cy="454025"/>
            </a:xfrm>
            <a:prstGeom prst="rect">
              <a:avLst/>
            </a:prstGeom>
          </p:spPr>
          <p:txBody>
            <a:bodyPr anchor="ctr" rtlCol="false" tIns="47542" lIns="47542" bIns="47542" rIns="475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3834833" y="5848255"/>
            <a:ext cx="570279" cy="71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  <a:spcBef>
                <a:spcPct val="0"/>
              </a:spcBef>
            </a:pPr>
            <a:r>
              <a:rPr lang="en-US" sz="4161">
                <a:solidFill>
                  <a:srgbClr val="000000"/>
                </a:solidFill>
                <a:latin typeface="League Spartan"/>
              </a:rPr>
              <a:t>F1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63759" y="5872271"/>
            <a:ext cx="749950" cy="71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  <a:spcBef>
                <a:spcPct val="0"/>
              </a:spcBef>
            </a:pPr>
            <a:r>
              <a:rPr lang="en-US" sz="4161">
                <a:solidFill>
                  <a:srgbClr val="000000"/>
                </a:solidFill>
                <a:latin typeface="League Spartan"/>
              </a:rPr>
              <a:t>F2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646016" y="5907926"/>
            <a:ext cx="703411" cy="71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  <a:spcBef>
                <a:spcPct val="0"/>
              </a:spcBef>
            </a:pPr>
            <a:r>
              <a:rPr lang="en-US" sz="4161">
                <a:solidFill>
                  <a:srgbClr val="000000"/>
                </a:solidFill>
                <a:latin typeface="League Spartan"/>
              </a:rPr>
              <a:t>F3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2703727" y="6871609"/>
            <a:ext cx="2832491" cy="283249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9180" lIns="49180" bIns="49180" rIns="49180"/>
            <a:lstStyle/>
            <a:p>
              <a:pPr algn="ctr">
                <a:lnSpc>
                  <a:spcPts val="351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902313" y="7327469"/>
            <a:ext cx="2435320" cy="186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000000"/>
                </a:solidFill>
                <a:latin typeface="Lato"/>
              </a:rPr>
              <a:t>DOM 304</a:t>
            </a:r>
          </a:p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000000"/>
                </a:solidFill>
                <a:latin typeface="Lato"/>
              </a:rPr>
              <a:t>12:00 ; Karachi</a:t>
            </a:r>
          </a:p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000000"/>
                </a:solidFill>
                <a:latin typeface="Lato"/>
              </a:rPr>
              <a:t>01:30 ; Lahore</a:t>
            </a:r>
          </a:p>
          <a:p>
            <a:pPr algn="ctr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solidFill>
                  <a:srgbClr val="000000"/>
                </a:solidFill>
                <a:latin typeface="Lato"/>
              </a:rPr>
              <a:t>100 ; 30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574863" y="6871609"/>
            <a:ext cx="2832491" cy="283249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9180" lIns="49180" bIns="49180" rIns="49180"/>
            <a:lstStyle/>
            <a:p>
              <a:pPr algn="ctr">
                <a:lnSpc>
                  <a:spcPts val="351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609462" y="6871609"/>
            <a:ext cx="2832491" cy="283249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9180" lIns="49180" bIns="49180" rIns="49180"/>
            <a:lstStyle/>
            <a:p>
              <a:pPr algn="ctr">
                <a:lnSpc>
                  <a:spcPts val="351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7650344" y="7327469"/>
            <a:ext cx="2681530" cy="186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000000"/>
                </a:solidFill>
                <a:latin typeface="Lato"/>
              </a:rPr>
              <a:t>DOM 305</a:t>
            </a:r>
          </a:p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000000"/>
                </a:solidFill>
                <a:latin typeface="Lato"/>
              </a:rPr>
              <a:t>01:00 ; Karachi</a:t>
            </a:r>
          </a:p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000000"/>
                </a:solidFill>
                <a:latin typeface="Lato"/>
              </a:rPr>
              <a:t>02:00 ; Islamabad</a:t>
            </a:r>
          </a:p>
          <a:p>
            <a:pPr algn="ctr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solidFill>
                  <a:srgbClr val="000000"/>
                </a:solidFill>
                <a:latin typeface="Lato"/>
              </a:rPr>
              <a:t>110 ; 30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703568" y="7327469"/>
            <a:ext cx="2644278" cy="186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000000"/>
                </a:solidFill>
                <a:latin typeface="Lato"/>
              </a:rPr>
              <a:t>INT 301</a:t>
            </a:r>
          </a:p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000000"/>
                </a:solidFill>
                <a:latin typeface="Lato"/>
              </a:rPr>
              <a:t>12:00 ; Islamabad</a:t>
            </a:r>
          </a:p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000000"/>
                </a:solidFill>
                <a:latin typeface="Lato"/>
              </a:rPr>
              <a:t>03:00 ; Doha</a:t>
            </a:r>
          </a:p>
          <a:p>
            <a:pPr algn="ctr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solidFill>
                  <a:srgbClr val="000000"/>
                </a:solidFill>
                <a:latin typeface="Lato"/>
              </a:rPr>
              <a:t>100 ; 35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4730" y="616719"/>
            <a:ext cx="6998539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BOOKINGS LINKED-LIST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84787" y="2506189"/>
            <a:ext cx="4838811" cy="1904964"/>
            <a:chOff x="0" y="0"/>
            <a:chExt cx="6451748" cy="253995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32497" y="1151309"/>
              <a:ext cx="3649051" cy="1388643"/>
              <a:chOff x="0" y="0"/>
              <a:chExt cx="966969" cy="3679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6969" cy="367979"/>
              </a:xfrm>
              <a:custGeom>
                <a:avLst/>
                <a:gdLst/>
                <a:ahLst/>
                <a:cxnLst/>
                <a:rect r="r" b="b" t="t" l="l"/>
                <a:pathLst>
                  <a:path h="367979" w="966969">
                    <a:moveTo>
                      <a:pt x="763769" y="0"/>
                    </a:moveTo>
                    <a:cubicBezTo>
                      <a:pt x="875993" y="0"/>
                      <a:pt x="966969" y="82375"/>
                      <a:pt x="966969" y="183990"/>
                    </a:cubicBezTo>
                    <a:cubicBezTo>
                      <a:pt x="966969" y="285604"/>
                      <a:pt x="875993" y="367979"/>
                      <a:pt x="763769" y="367979"/>
                    </a:cubicBezTo>
                    <a:lnTo>
                      <a:pt x="203200" y="367979"/>
                    </a:lnTo>
                    <a:cubicBezTo>
                      <a:pt x="90976" y="367979"/>
                      <a:pt x="0" y="285604"/>
                      <a:pt x="0" y="183990"/>
                    </a:cubicBezTo>
                    <a:cubicBezTo>
                      <a:pt x="0" y="8237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966969" cy="406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1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857100" y="1465650"/>
              <a:ext cx="399847" cy="784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sz="3545">
                  <a:solidFill>
                    <a:srgbClr val="000000"/>
                  </a:solidFill>
                  <a:latin typeface="League Spartan"/>
                </a:rPr>
                <a:t>B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451748" cy="68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1"/>
                </a:lnSpc>
                <a:spcBef>
                  <a:spcPct val="0"/>
                </a:spcBef>
              </a:pPr>
              <a:r>
                <a:rPr lang="en-US" sz="3072">
                  <a:solidFill>
                    <a:srgbClr val="000000"/>
                  </a:solidFill>
                  <a:latin typeface="Canva Sans"/>
                </a:rPr>
                <a:t>bookings obj node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55961" y="2953405"/>
            <a:ext cx="1457747" cy="14577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34" lIns="44434" bIns="44434" rIns="4443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629237" y="2178711"/>
            <a:ext cx="6793724" cy="275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Poppins"/>
              </a:rPr>
              <a:t>DEPARTURE TIME, AIRPORT</a:t>
            </a:r>
          </a:p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Poppins"/>
              </a:rPr>
              <a:t>LANDING TIME, AIRPORT</a:t>
            </a:r>
          </a:p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Poppins"/>
              </a:rPr>
              <a:t>FLIGHT ID</a:t>
            </a:r>
          </a:p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Poppins"/>
              </a:rPr>
              <a:t>ECONOMY SEATS, BUSINESS SEATS </a:t>
            </a:r>
          </a:p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Poppins"/>
              </a:rPr>
              <a:t>DATE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9337270" y="3480013"/>
            <a:ext cx="1202282" cy="326283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337270" y="3806296"/>
            <a:ext cx="1142362" cy="310406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337270" y="3806296"/>
            <a:ext cx="1239004" cy="908614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9328816" y="2505635"/>
            <a:ext cx="1178542" cy="1274260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8541005" y="3413338"/>
            <a:ext cx="287660" cy="58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01">
                <a:solidFill>
                  <a:srgbClr val="000000"/>
                </a:solidFill>
                <a:latin typeface="League Spartan"/>
              </a:rPr>
              <a:t>B</a:t>
            </a:r>
          </a:p>
        </p:txBody>
      </p:sp>
      <p:sp>
        <p:nvSpPr>
          <p:cNvPr name="AutoShape 20" id="20"/>
          <p:cNvSpPr/>
          <p:nvPr/>
        </p:nvSpPr>
        <p:spPr>
          <a:xfrm>
            <a:off x="5742570" y="6256166"/>
            <a:ext cx="1506839" cy="178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2779153" y="5790478"/>
            <a:ext cx="2736895" cy="919000"/>
            <a:chOff x="0" y="0"/>
            <a:chExt cx="1210309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10309" cy="406400"/>
            </a:xfrm>
            <a:custGeom>
              <a:avLst/>
              <a:gdLst/>
              <a:ahLst/>
              <a:cxnLst/>
              <a:rect r="r" b="b" t="t" l="l"/>
              <a:pathLst>
                <a:path h="406400" w="1210309">
                  <a:moveTo>
                    <a:pt x="1007109" y="0"/>
                  </a:moveTo>
                  <a:cubicBezTo>
                    <a:pt x="1119334" y="0"/>
                    <a:pt x="1210309" y="90976"/>
                    <a:pt x="1210309" y="203200"/>
                  </a:cubicBezTo>
                  <a:cubicBezTo>
                    <a:pt x="1210309" y="315424"/>
                    <a:pt x="1119334" y="406400"/>
                    <a:pt x="10071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10309" cy="454025"/>
            </a:xfrm>
            <a:prstGeom prst="rect">
              <a:avLst/>
            </a:prstGeom>
          </p:spPr>
          <p:txBody>
            <a:bodyPr anchor="ctr" rtlCol="false" tIns="47542" lIns="47542" bIns="47542" rIns="475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828058" y="6291821"/>
            <a:ext cx="1506839" cy="178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7544303" y="5814494"/>
            <a:ext cx="3031971" cy="919000"/>
            <a:chOff x="0" y="0"/>
            <a:chExt cx="1340798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40798" cy="406400"/>
            </a:xfrm>
            <a:custGeom>
              <a:avLst/>
              <a:gdLst/>
              <a:ahLst/>
              <a:cxnLst/>
              <a:rect r="r" b="b" t="t" l="l"/>
              <a:pathLst>
                <a:path h="406400" w="1340798">
                  <a:moveTo>
                    <a:pt x="1137598" y="0"/>
                  </a:moveTo>
                  <a:cubicBezTo>
                    <a:pt x="1249822" y="0"/>
                    <a:pt x="1340798" y="90976"/>
                    <a:pt x="1340798" y="203200"/>
                  </a:cubicBezTo>
                  <a:cubicBezTo>
                    <a:pt x="1340798" y="315424"/>
                    <a:pt x="1249822" y="406400"/>
                    <a:pt x="11375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340798" cy="454025"/>
            </a:xfrm>
            <a:prstGeom prst="rect">
              <a:avLst/>
            </a:prstGeom>
          </p:spPr>
          <p:txBody>
            <a:bodyPr anchor="ctr" rtlCol="false" tIns="47542" lIns="47542" bIns="47542" rIns="475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657652" y="5850149"/>
            <a:ext cx="2736895" cy="919000"/>
            <a:chOff x="0" y="0"/>
            <a:chExt cx="1210309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10309" cy="406400"/>
            </a:xfrm>
            <a:custGeom>
              <a:avLst/>
              <a:gdLst/>
              <a:ahLst/>
              <a:cxnLst/>
              <a:rect r="r" b="b" t="t" l="l"/>
              <a:pathLst>
                <a:path h="406400" w="1210309">
                  <a:moveTo>
                    <a:pt x="1007109" y="0"/>
                  </a:moveTo>
                  <a:cubicBezTo>
                    <a:pt x="1119334" y="0"/>
                    <a:pt x="1210309" y="90976"/>
                    <a:pt x="1210309" y="203200"/>
                  </a:cubicBezTo>
                  <a:cubicBezTo>
                    <a:pt x="1210309" y="315424"/>
                    <a:pt x="1119334" y="406400"/>
                    <a:pt x="10071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210309" cy="454025"/>
            </a:xfrm>
            <a:prstGeom prst="rect">
              <a:avLst/>
            </a:prstGeom>
          </p:spPr>
          <p:txBody>
            <a:bodyPr anchor="ctr" rtlCol="false" tIns="47542" lIns="47542" bIns="47542" rIns="4754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3834833" y="5848255"/>
            <a:ext cx="570279" cy="71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  <a:spcBef>
                <a:spcPct val="0"/>
              </a:spcBef>
            </a:pPr>
            <a:r>
              <a:rPr lang="en-US" sz="4161">
                <a:solidFill>
                  <a:srgbClr val="000000"/>
                </a:solidFill>
                <a:latin typeface="League Spartan"/>
              </a:rPr>
              <a:t>B1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69994" y="5872271"/>
            <a:ext cx="1137479" cy="71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  <a:spcBef>
                <a:spcPct val="0"/>
              </a:spcBef>
            </a:pPr>
            <a:r>
              <a:rPr lang="en-US" sz="4161">
                <a:solidFill>
                  <a:srgbClr val="000000"/>
                </a:solidFill>
                <a:latin typeface="League Spartan"/>
              </a:rPr>
              <a:t>B2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646016" y="5907926"/>
            <a:ext cx="703411" cy="71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  <a:spcBef>
                <a:spcPct val="0"/>
              </a:spcBef>
            </a:pPr>
            <a:r>
              <a:rPr lang="en-US" sz="4161">
                <a:solidFill>
                  <a:srgbClr val="000000"/>
                </a:solidFill>
                <a:latin typeface="League Spartan"/>
              </a:rPr>
              <a:t>B3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2649464" y="6832319"/>
            <a:ext cx="2996274" cy="299627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9180" lIns="49180" bIns="49180" rIns="49180"/>
            <a:lstStyle/>
            <a:p>
              <a:pPr algn="ctr">
                <a:lnSpc>
                  <a:spcPts val="351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902313" y="7222959"/>
            <a:ext cx="2435320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12:00 ; Karachi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01:30 ; Lahore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DOM 304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100 ; 30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21 Dec 2023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411038" y="6828744"/>
            <a:ext cx="3003424" cy="300342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9180" lIns="49180" bIns="49180" rIns="49180"/>
            <a:lstStyle/>
            <a:p>
              <a:pPr algn="ctr">
                <a:lnSpc>
                  <a:spcPts val="351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527962" y="6832319"/>
            <a:ext cx="2996274" cy="2996274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9180" lIns="49180" bIns="49180" rIns="49180"/>
            <a:lstStyle/>
            <a:p>
              <a:pPr algn="ctr">
                <a:lnSpc>
                  <a:spcPts val="351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7571985" y="7222959"/>
            <a:ext cx="2681530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01:00 ; Karachi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02:00 ; Islamabad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DOM 304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110 ; 30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21 Dec 2023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848621" y="7222959"/>
            <a:ext cx="2354957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12:00 ; Doha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03:00 ; Islamabad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DOM 304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100 ; 35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21 Dec 2023</a:t>
            </a:r>
          </a:p>
        </p:txBody>
      </p:sp>
      <p:sp>
        <p:nvSpPr>
          <p:cNvPr name="AutoShape 46" id="46"/>
          <p:cNvSpPr/>
          <p:nvPr/>
        </p:nvSpPr>
        <p:spPr>
          <a:xfrm flipV="true">
            <a:off x="9413709" y="3024093"/>
            <a:ext cx="1031921" cy="658185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45174"/>
            <a:ext cx="14495985" cy="135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6"/>
              </a:lnSpc>
            </a:pPr>
            <a:r>
              <a:rPr lang="en-US" sz="3904">
                <a:solidFill>
                  <a:srgbClr val="593C8F"/>
                </a:solidFill>
                <a:latin typeface="League Spartan"/>
              </a:rPr>
              <a:t>ALGORITHM FOR INSERTING INTO LISTPASSENGER</a:t>
            </a:r>
          </a:p>
          <a:p>
            <a:pPr>
              <a:lnSpc>
                <a:spcPts val="5466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8578" y="3320166"/>
            <a:ext cx="16955988" cy="501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7105" indent="-378552" lvl="1">
              <a:lnSpc>
                <a:spcPts val="490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Lato"/>
              </a:rPr>
              <a:t>Define a Passenger class with attributes username, email, cnic, password.</a:t>
            </a:r>
          </a:p>
          <a:p>
            <a:pPr marL="757105" indent="-378552" lvl="1">
              <a:lnSpc>
                <a:spcPts val="490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Lato"/>
              </a:rPr>
              <a:t>Take these attributes from graphical user interface.</a:t>
            </a:r>
          </a:p>
          <a:p>
            <a:pPr marL="757105" indent="-378552" lvl="1">
              <a:lnSpc>
                <a:spcPts val="4909"/>
              </a:lnSpc>
              <a:spcBef>
                <a:spcPct val="0"/>
              </a:spcBef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Lato"/>
              </a:rPr>
              <a:t>if all the checks are valid then</a:t>
            </a:r>
          </a:p>
          <a:p>
            <a:pPr marL="1514209" indent="-504736" lvl="2">
              <a:lnSpc>
                <a:spcPts val="4909"/>
              </a:lnSpc>
              <a:spcBef>
                <a:spcPct val="0"/>
              </a:spcBef>
              <a:buFont typeface="Arial"/>
              <a:buChar char="⚬"/>
            </a:pPr>
            <a:r>
              <a:rPr lang="en-US" sz="3506">
                <a:solidFill>
                  <a:srgbClr val="000000"/>
                </a:solidFill>
                <a:latin typeface="Lato"/>
              </a:rPr>
              <a:t>Create a new Passenger object using the provided parameters.</a:t>
            </a:r>
          </a:p>
          <a:p>
            <a:pPr marL="1514209" indent="-504736" lvl="2">
              <a:lnSpc>
                <a:spcPts val="4909"/>
              </a:lnSpc>
              <a:spcBef>
                <a:spcPct val="0"/>
              </a:spcBef>
              <a:buFont typeface="Arial"/>
              <a:buChar char="⚬"/>
            </a:pPr>
            <a:r>
              <a:rPr lang="en-US" sz="3506">
                <a:solidFill>
                  <a:srgbClr val="000000"/>
                </a:solidFill>
                <a:latin typeface="Lato"/>
              </a:rPr>
              <a:t>Traverses the </a:t>
            </a:r>
            <a:r>
              <a:rPr lang="en-US" sz="3506">
                <a:solidFill>
                  <a:srgbClr val="000000"/>
                </a:solidFill>
                <a:latin typeface="Lato Bold"/>
              </a:rPr>
              <a:t>listPassenger</a:t>
            </a:r>
            <a:r>
              <a:rPr lang="en-US" sz="3506">
                <a:solidFill>
                  <a:srgbClr val="000000"/>
                </a:solidFill>
                <a:latin typeface="Lato"/>
              </a:rPr>
              <a:t>:</a:t>
            </a:r>
          </a:p>
          <a:p>
            <a:pPr marL="2271314" indent="-567828" lvl="3">
              <a:lnSpc>
                <a:spcPts val="4909"/>
              </a:lnSpc>
              <a:spcBef>
                <a:spcPct val="0"/>
              </a:spcBef>
              <a:buFont typeface="Arial"/>
              <a:buChar char="￭"/>
            </a:pPr>
            <a:r>
              <a:rPr lang="en-US" sz="3506">
                <a:solidFill>
                  <a:srgbClr val="000000"/>
                </a:solidFill>
                <a:latin typeface="Lato"/>
              </a:rPr>
              <a:t>If the cnic already exists in the listPassenger, update the existing entry.</a:t>
            </a:r>
          </a:p>
          <a:p>
            <a:pPr marL="2271314" indent="-567828" lvl="3">
              <a:lnSpc>
                <a:spcPts val="4909"/>
              </a:lnSpc>
              <a:spcBef>
                <a:spcPct val="0"/>
              </a:spcBef>
              <a:buFont typeface="Arial"/>
              <a:buChar char="￭"/>
            </a:pPr>
            <a:r>
              <a:rPr lang="en-US" sz="3506">
                <a:solidFill>
                  <a:srgbClr val="000000"/>
                </a:solidFill>
                <a:latin typeface="Lato"/>
              </a:rPr>
              <a:t>If the cnic doesn't exist, add the new Passenger object to the </a:t>
            </a:r>
            <a:r>
              <a:rPr lang="en-US" sz="3506">
                <a:solidFill>
                  <a:srgbClr val="000000"/>
                </a:solidFill>
                <a:latin typeface="Lato Bold"/>
              </a:rPr>
              <a:t>listPassenger</a:t>
            </a:r>
            <a:r>
              <a:rPr lang="en-US" sz="3506">
                <a:solidFill>
                  <a:srgbClr val="000000"/>
                </a:solidFill>
                <a:latin typeface="Lato"/>
              </a:rPr>
              <a:t>.</a:t>
            </a:r>
          </a:p>
          <a:p>
            <a:pPr algn="ctr">
              <a:lnSpc>
                <a:spcPts val="54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45174"/>
            <a:ext cx="14495985" cy="135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6"/>
              </a:lnSpc>
            </a:pPr>
            <a:r>
              <a:rPr lang="en-US" sz="3904">
                <a:solidFill>
                  <a:srgbClr val="593C8F"/>
                </a:solidFill>
                <a:latin typeface="League Spartan"/>
              </a:rPr>
              <a:t>ALGORITHM FOR INSERTING INTO LISTPASSENGER</a:t>
            </a:r>
          </a:p>
          <a:p>
            <a:pPr>
              <a:lnSpc>
                <a:spcPts val="5466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983385"/>
            <a:ext cx="16382405" cy="772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Define a Flights class with relevant attributes</a:t>
            </a:r>
          </a:p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Flight id</a:t>
            </a:r>
          </a:p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Departure time, Airport</a:t>
            </a:r>
          </a:p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landing time, airport</a:t>
            </a:r>
          </a:p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economy seats, business seat</a:t>
            </a:r>
          </a:p>
          <a:p>
            <a:pPr>
              <a:lnSpc>
                <a:spcPts val="4676"/>
              </a:lnSpc>
            </a:pPr>
          </a:p>
          <a:p>
            <a:pPr>
              <a:lnSpc>
                <a:spcPts val="4676"/>
              </a:lnSpc>
            </a:pPr>
            <a:r>
              <a:rPr lang="en-US" sz="3340">
                <a:solidFill>
                  <a:srgbClr val="000000"/>
                </a:solidFill>
                <a:latin typeface="Lato"/>
              </a:rPr>
              <a:t> 2. Take these attributes as parameters and create flight object.</a:t>
            </a:r>
          </a:p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Create</a:t>
            </a:r>
            <a:r>
              <a:rPr lang="en-US" sz="3340">
                <a:solidFill>
                  <a:srgbClr val="000000"/>
                </a:solidFill>
                <a:latin typeface="Lato"/>
              </a:rPr>
              <a:t> a </a:t>
            </a:r>
            <a:r>
              <a:rPr lang="en-US" sz="3340">
                <a:solidFill>
                  <a:srgbClr val="000000"/>
                </a:solidFill>
                <a:latin typeface="Lato Semi-Bold"/>
              </a:rPr>
              <a:t>Flights</a:t>
            </a:r>
            <a:r>
              <a:rPr lang="en-US" sz="3340">
                <a:solidFill>
                  <a:srgbClr val="000000"/>
                </a:solidFill>
                <a:latin typeface="Lato"/>
              </a:rPr>
              <a:t> object.</a:t>
            </a:r>
          </a:p>
          <a:p>
            <a:pPr>
              <a:lnSpc>
                <a:spcPts val="4676"/>
              </a:lnSpc>
            </a:pPr>
            <a:r>
              <a:rPr lang="en-US" sz="3340">
                <a:solidFill>
                  <a:srgbClr val="000000"/>
                </a:solidFill>
                <a:latin typeface="Lato"/>
              </a:rPr>
              <a:t>       </a:t>
            </a:r>
            <a:r>
              <a:rPr lang="en-US" sz="3340">
                <a:solidFill>
                  <a:srgbClr val="000000"/>
                </a:solidFill>
                <a:latin typeface="Lato"/>
              </a:rPr>
              <a:t>Traverses the </a:t>
            </a:r>
            <a:r>
              <a:rPr lang="en-US" sz="3340">
                <a:solidFill>
                  <a:srgbClr val="000000"/>
                </a:solidFill>
                <a:latin typeface="Lato Semi-Bold"/>
              </a:rPr>
              <a:t>listFlights</a:t>
            </a:r>
            <a:r>
              <a:rPr lang="en-US" sz="3340">
                <a:solidFill>
                  <a:srgbClr val="000000"/>
                </a:solidFill>
                <a:latin typeface="Lato"/>
              </a:rPr>
              <a:t>:</a:t>
            </a:r>
          </a:p>
          <a:p>
            <a:pPr marL="2163661" indent="-540915" lvl="3">
              <a:lnSpc>
                <a:spcPts val="4676"/>
              </a:lnSpc>
              <a:buFont typeface="Arial"/>
              <a:buChar char="￭"/>
            </a:pPr>
            <a:r>
              <a:rPr lang="en-US" sz="3340">
                <a:solidFill>
                  <a:srgbClr val="000000"/>
                </a:solidFill>
                <a:latin typeface="Lato"/>
              </a:rPr>
              <a:t>If the flight ID already exists in the </a:t>
            </a:r>
            <a:r>
              <a:rPr lang="en-US" sz="3340">
                <a:solidFill>
                  <a:srgbClr val="000000"/>
                </a:solidFill>
                <a:latin typeface="Lato Semi-Bold"/>
              </a:rPr>
              <a:t>listFlights</a:t>
            </a:r>
            <a:r>
              <a:rPr lang="en-US" sz="3340">
                <a:solidFill>
                  <a:srgbClr val="000000"/>
                </a:solidFill>
                <a:latin typeface="Lato"/>
              </a:rPr>
              <a:t>, update the existing entry.</a:t>
            </a:r>
          </a:p>
          <a:p>
            <a:pPr marL="2163661" indent="-540915" lvl="3">
              <a:lnSpc>
                <a:spcPts val="4676"/>
              </a:lnSpc>
              <a:buFont typeface="Arial"/>
              <a:buChar char="￭"/>
            </a:pPr>
            <a:r>
              <a:rPr lang="en-US" sz="3340">
                <a:solidFill>
                  <a:srgbClr val="000000"/>
                </a:solidFill>
                <a:latin typeface="Lato"/>
              </a:rPr>
              <a:t>If the flight ID doesn't exist, add the provided </a:t>
            </a:r>
            <a:r>
              <a:rPr lang="en-US" sz="3340">
                <a:solidFill>
                  <a:srgbClr val="000000"/>
                </a:solidFill>
                <a:latin typeface="Lato Semi-Bold"/>
              </a:rPr>
              <a:t>Flights</a:t>
            </a:r>
            <a:r>
              <a:rPr lang="en-US" sz="3340">
                <a:solidFill>
                  <a:srgbClr val="000000"/>
                </a:solidFill>
                <a:latin typeface="Lato"/>
              </a:rPr>
              <a:t> object to the </a:t>
            </a:r>
            <a:r>
              <a:rPr lang="en-US" sz="3340">
                <a:solidFill>
                  <a:srgbClr val="000000"/>
                </a:solidFill>
                <a:latin typeface="Lato Semi-Bold"/>
              </a:rPr>
              <a:t>listFlights</a:t>
            </a:r>
          </a:p>
          <a:p>
            <a:pPr>
              <a:lnSpc>
                <a:spcPts val="4676"/>
              </a:lnSpc>
              <a:spcBef>
                <a:spcPct val="0"/>
              </a:spcBef>
            </a:pPr>
          </a:p>
          <a:p>
            <a:pPr algn="ctr">
              <a:lnSpc>
                <a:spcPts val="52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45174"/>
            <a:ext cx="14495985" cy="135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6"/>
              </a:lnSpc>
            </a:pPr>
            <a:r>
              <a:rPr lang="en-US" sz="3904">
                <a:solidFill>
                  <a:srgbClr val="593C8F"/>
                </a:solidFill>
                <a:latin typeface="League Spartan"/>
              </a:rPr>
              <a:t>ALGORITHM FOR INSERTING INTO LISTFLIGHTS</a:t>
            </a:r>
          </a:p>
          <a:p>
            <a:pPr>
              <a:lnSpc>
                <a:spcPts val="5466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8341" y="3691641"/>
            <a:ext cx="16971318" cy="358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Define a BookingObject class with attributes same as flight class.</a:t>
            </a:r>
          </a:p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Create</a:t>
            </a:r>
            <a:r>
              <a:rPr lang="en-US" sz="3340">
                <a:solidFill>
                  <a:srgbClr val="000000"/>
                </a:solidFill>
                <a:latin typeface="Lato"/>
              </a:rPr>
              <a:t> a BookingObject object and pass the attributes of booked flight by user.</a:t>
            </a:r>
          </a:p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Traverses the listBookings:</a:t>
            </a:r>
          </a:p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If the booking ID already exists in the listBookings, update the existing entry.</a:t>
            </a:r>
          </a:p>
          <a:p>
            <a:pPr marL="721220" indent="-36061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Lato"/>
              </a:rPr>
              <a:t>If the booking ID doesn't exist, insert the provided BookingObject into the listBookings.</a:t>
            </a:r>
          </a:p>
          <a:p>
            <a:pPr algn="ctr">
              <a:lnSpc>
                <a:spcPts val="5236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69782" y="1091953"/>
            <a:ext cx="14495985" cy="65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6"/>
              </a:lnSpc>
              <a:spcBef>
                <a:spcPct val="0"/>
              </a:spcBef>
            </a:pPr>
            <a:r>
              <a:rPr lang="en-US" sz="3904">
                <a:solidFill>
                  <a:srgbClr val="593C8F"/>
                </a:solidFill>
                <a:latin typeface="League Spartan"/>
              </a:rPr>
              <a:t>ALGORITHM FOR PASSWORD VALIDATION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5542" y="2580696"/>
            <a:ext cx="14495985" cy="692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FUNCTION validPassword(str)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# Convert password string to character array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array ← str.toCharArray()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# Initialize boolean flags to track character types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capital ← false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 small ← false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 digit ← false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special ← false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# Check for capital letters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FOR each character IN array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 IF Character.isUpperCase(character)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capital ← true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Lato"/>
              </a:rPr>
              <a:t>BREAK END FOR 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88907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OUTLINES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902154"/>
            <a:ext cx="16230600" cy="385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6693" indent="-338346" lvl="1">
              <a:lnSpc>
                <a:spcPts val="4388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Lato"/>
              </a:rPr>
              <a:t>INTRODUCTION</a:t>
            </a:r>
          </a:p>
          <a:p>
            <a:pPr marL="676693" indent="-338346" lvl="1">
              <a:lnSpc>
                <a:spcPts val="4388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Lato"/>
              </a:rPr>
              <a:t>FEATURES</a:t>
            </a:r>
          </a:p>
          <a:p>
            <a:pPr marL="676693" indent="-338346" lvl="1">
              <a:lnSpc>
                <a:spcPts val="4388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Lato"/>
              </a:rPr>
              <a:t>USER INTERFACE</a:t>
            </a:r>
          </a:p>
          <a:p>
            <a:pPr marL="676693" indent="-338346" lvl="1">
              <a:lnSpc>
                <a:spcPts val="4388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Lato"/>
              </a:rPr>
              <a:t>WORKING</a:t>
            </a:r>
          </a:p>
          <a:p>
            <a:pPr marL="676693" indent="-338346" lvl="1">
              <a:lnSpc>
                <a:spcPts val="4388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Lato"/>
              </a:rPr>
              <a:t>DATA STRUCTURES VISUAL REPRESENTATION</a:t>
            </a:r>
          </a:p>
          <a:p>
            <a:pPr marL="676693" indent="-338346" lvl="1">
              <a:lnSpc>
                <a:spcPts val="4388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Lato"/>
              </a:rPr>
              <a:t>ALGORITHM</a:t>
            </a:r>
          </a:p>
          <a:p>
            <a:pPr algn="ctr">
              <a:lnSpc>
                <a:spcPts val="43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2648" y="962025"/>
            <a:ext cx="11466212" cy="65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6"/>
              </a:lnSpc>
              <a:spcBef>
                <a:spcPct val="0"/>
              </a:spcBef>
            </a:pPr>
            <a:r>
              <a:rPr lang="en-US" sz="3904">
                <a:solidFill>
                  <a:srgbClr val="593C8F"/>
                </a:solidFill>
                <a:latin typeface="League Spartan"/>
              </a:rPr>
              <a:t>ALGORITHM FOR PASSWORD VALIDATION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977295"/>
            <a:ext cx="18288000" cy="65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9764" y="2289158"/>
            <a:ext cx="17412929" cy="716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# Check for lowercase letters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 FOR each character IN array 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IF Character.isLowerCase(character) 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small ← true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 BREAK END FOR 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# Check for digits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 FOR each character IN array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 IF Character.isDigit(character) 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digit ← true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 BREAK END FOR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 # Check for special characters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 FOR each character IN array 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IF NOT Character.isDigit(character) AND NOT Character.isLetter(character) AND NOT Character.isWhitespace(character)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 special ← true 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BREAK END FOR </a:t>
            </a:r>
          </a:p>
          <a:p>
            <a:pPr>
              <a:lnSpc>
                <a:spcPts val="3596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Lato"/>
              </a:rPr>
              <a:t># Return true only if all criteria are met RETURN capital AND small AND digit AND special END FUNCTION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20067" y="4492828"/>
            <a:ext cx="9287603" cy="2287072"/>
          </a:xfrm>
          <a:custGeom>
            <a:avLst/>
            <a:gdLst/>
            <a:ahLst/>
            <a:cxnLst/>
            <a:rect r="r" b="b" t="t" l="l"/>
            <a:pathLst>
              <a:path h="2287072" w="9287603">
                <a:moveTo>
                  <a:pt x="0" y="0"/>
                </a:moveTo>
                <a:lnTo>
                  <a:pt x="9287603" y="0"/>
                </a:lnTo>
                <a:lnTo>
                  <a:pt x="9287603" y="2287073"/>
                </a:lnTo>
                <a:lnTo>
                  <a:pt x="0" y="2287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977295"/>
            <a:ext cx="18288000" cy="65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00199" y="6976751"/>
            <a:ext cx="9287603" cy="43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000000"/>
                </a:solidFill>
                <a:latin typeface="Lato"/>
              </a:rPr>
              <a:t>FOR YOUR PATIENCE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78" y="188377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1519" y="5753617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1519" y="2555334"/>
            <a:ext cx="16484962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ato"/>
              </a:rPr>
              <a:t>The "Airline Management System" is a dedicated Data Structures and Algorithms (DSA) project that introduces a simplified Graphical User Interface (GUI) for efficient flight reservations. With a clear interface, users are presented with primary options, including an 'About' section detailing flight schedules and a 'Passenger' section for bookings. This system integrates fundamental DSA concepts with object oriented programming to offer a streamlined booking experience, prioritizing user-friendliness and functionality.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1519" y="6434705"/>
            <a:ext cx="9061663" cy="465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5"/>
              </a:lnSpc>
            </a:pPr>
            <a:r>
              <a:rPr lang="en-US" sz="2653">
                <a:solidFill>
                  <a:srgbClr val="000000"/>
                </a:solidFill>
                <a:latin typeface="Lato"/>
              </a:rPr>
              <a:t>User can:</a:t>
            </a:r>
          </a:p>
          <a:p>
            <a:pPr marL="572989" indent="-28649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Lato"/>
              </a:rPr>
              <a:t>create and manage their account.</a:t>
            </a:r>
          </a:p>
          <a:p>
            <a:pPr marL="572989" indent="-28649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Lato"/>
              </a:rPr>
              <a:t>view the flights schedule.</a:t>
            </a:r>
          </a:p>
          <a:p>
            <a:pPr marL="572989" indent="-28649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Lato"/>
              </a:rPr>
              <a:t>book their flights.</a:t>
            </a:r>
          </a:p>
          <a:p>
            <a:pPr marL="572989" indent="-28649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Lato"/>
              </a:rPr>
              <a:t>select between economy &amp; business class seats.</a:t>
            </a:r>
          </a:p>
          <a:p>
            <a:pPr marL="572989" indent="-28649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Lato"/>
              </a:rPr>
              <a:t>view their bill.</a:t>
            </a:r>
          </a:p>
          <a:p>
            <a:pPr marL="572989" indent="-28649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Lato"/>
              </a:rPr>
              <a:t>cancel their flights if needed.</a:t>
            </a:r>
          </a:p>
          <a:p>
            <a:pPr algn="ctr">
              <a:lnSpc>
                <a:spcPts val="3715"/>
              </a:lnSpc>
            </a:pPr>
          </a:p>
          <a:p>
            <a:pPr algn="ctr">
              <a:lnSpc>
                <a:spcPts val="3715"/>
              </a:lnSpc>
            </a:pPr>
          </a:p>
          <a:p>
            <a:pPr algn="ctr">
              <a:lnSpc>
                <a:spcPts val="37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4894" y="3647098"/>
            <a:ext cx="6132878" cy="5611202"/>
          </a:xfrm>
          <a:custGeom>
            <a:avLst/>
            <a:gdLst/>
            <a:ahLst/>
            <a:cxnLst/>
            <a:rect r="r" b="b" t="t" l="l"/>
            <a:pathLst>
              <a:path h="5611202" w="6132878">
                <a:moveTo>
                  <a:pt x="0" y="0"/>
                </a:moveTo>
                <a:lnTo>
                  <a:pt x="6132878" y="0"/>
                </a:lnTo>
                <a:lnTo>
                  <a:pt x="6132878" y="5611202"/>
                </a:lnTo>
                <a:lnTo>
                  <a:pt x="0" y="5611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61958"/>
            <a:ext cx="5521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USER INTERFACE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938321"/>
            <a:ext cx="6132878" cy="43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000000"/>
                </a:solidFill>
                <a:latin typeface="Lato Bold"/>
              </a:rPr>
              <a:t>HOME PAGE: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42957" y="3526161"/>
            <a:ext cx="8202086" cy="5732139"/>
          </a:xfrm>
          <a:custGeom>
            <a:avLst/>
            <a:gdLst/>
            <a:ahLst/>
            <a:cxnLst/>
            <a:rect r="r" b="b" t="t" l="l"/>
            <a:pathLst>
              <a:path h="5732139" w="8202086">
                <a:moveTo>
                  <a:pt x="0" y="0"/>
                </a:moveTo>
                <a:lnTo>
                  <a:pt x="8202086" y="0"/>
                </a:lnTo>
                <a:lnTo>
                  <a:pt x="8202086" y="5732139"/>
                </a:lnTo>
                <a:lnTo>
                  <a:pt x="0" y="5732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61958"/>
            <a:ext cx="5521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USER INTERFACE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3375" y="2947846"/>
            <a:ext cx="3189283" cy="43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"/>
              </a:lnSpc>
              <a:spcBef>
                <a:spcPct val="0"/>
              </a:spcBef>
            </a:pPr>
            <a:r>
              <a:rPr lang="en-US" sz="2553">
                <a:solidFill>
                  <a:srgbClr val="000000"/>
                </a:solidFill>
                <a:latin typeface="Lato Bold"/>
              </a:rPr>
              <a:t>ABOUT: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95471"/>
            <a:ext cx="6820168" cy="5487007"/>
          </a:xfrm>
          <a:custGeom>
            <a:avLst/>
            <a:gdLst/>
            <a:ahLst/>
            <a:cxnLst/>
            <a:rect r="r" b="b" t="t" l="l"/>
            <a:pathLst>
              <a:path h="5487007" w="6820168">
                <a:moveTo>
                  <a:pt x="0" y="0"/>
                </a:moveTo>
                <a:lnTo>
                  <a:pt x="6820168" y="0"/>
                </a:lnTo>
                <a:lnTo>
                  <a:pt x="6820168" y="5487007"/>
                </a:lnTo>
                <a:lnTo>
                  <a:pt x="0" y="5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33694" y="2995471"/>
            <a:ext cx="6043294" cy="5487007"/>
          </a:xfrm>
          <a:custGeom>
            <a:avLst/>
            <a:gdLst/>
            <a:ahLst/>
            <a:cxnLst/>
            <a:rect r="r" b="b" t="t" l="l"/>
            <a:pathLst>
              <a:path h="5487007" w="6043294">
                <a:moveTo>
                  <a:pt x="0" y="0"/>
                </a:moveTo>
                <a:lnTo>
                  <a:pt x="6043294" y="0"/>
                </a:lnTo>
                <a:lnTo>
                  <a:pt x="6043294" y="5487007"/>
                </a:lnTo>
                <a:lnTo>
                  <a:pt x="0" y="5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61958"/>
            <a:ext cx="5521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USER INTERFACE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77561" y="2129556"/>
            <a:ext cx="6132878" cy="43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000000"/>
                </a:solidFill>
                <a:latin typeface="Lato Bold"/>
              </a:rPr>
              <a:t>LOGIN/SIGNUP: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7156" y="2995471"/>
            <a:ext cx="6187088" cy="5594159"/>
          </a:xfrm>
          <a:custGeom>
            <a:avLst/>
            <a:gdLst/>
            <a:ahLst/>
            <a:cxnLst/>
            <a:rect r="r" b="b" t="t" l="l"/>
            <a:pathLst>
              <a:path h="5594159" w="6187088">
                <a:moveTo>
                  <a:pt x="0" y="0"/>
                </a:moveTo>
                <a:lnTo>
                  <a:pt x="6187088" y="0"/>
                </a:lnTo>
                <a:lnTo>
                  <a:pt x="6187088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69295" y="2980856"/>
            <a:ext cx="6131410" cy="5608774"/>
          </a:xfrm>
          <a:custGeom>
            <a:avLst/>
            <a:gdLst/>
            <a:ahLst/>
            <a:cxnLst/>
            <a:rect r="r" b="b" t="t" l="l"/>
            <a:pathLst>
              <a:path h="5608774" w="6131410">
                <a:moveTo>
                  <a:pt x="0" y="0"/>
                </a:moveTo>
                <a:lnTo>
                  <a:pt x="6131410" y="0"/>
                </a:lnTo>
                <a:lnTo>
                  <a:pt x="6131410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61958"/>
            <a:ext cx="5521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USER INTERFACE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19700" y="3105980"/>
            <a:ext cx="6176922" cy="5599039"/>
          </a:xfrm>
          <a:custGeom>
            <a:avLst/>
            <a:gdLst/>
            <a:ahLst/>
            <a:cxnLst/>
            <a:rect r="r" b="b" t="t" l="l"/>
            <a:pathLst>
              <a:path h="5599039" w="6176922">
                <a:moveTo>
                  <a:pt x="0" y="0"/>
                </a:moveTo>
                <a:lnTo>
                  <a:pt x="6176922" y="0"/>
                </a:lnTo>
                <a:lnTo>
                  <a:pt x="6176922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61958"/>
            <a:ext cx="5521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USER INTERFACE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63744" y="2316790"/>
            <a:ext cx="6132878" cy="43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000000"/>
                </a:solidFill>
                <a:latin typeface="Lato Bold"/>
              </a:rPr>
              <a:t>USER ACCOUNT: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757156" cy="1751299"/>
          </a:xfrm>
          <a:custGeom>
            <a:avLst/>
            <a:gdLst/>
            <a:ahLst/>
            <a:cxnLst/>
            <a:rect r="r" b="b" t="t" l="l"/>
            <a:pathLst>
              <a:path h="1751299" w="1757156">
                <a:moveTo>
                  <a:pt x="0" y="0"/>
                </a:moveTo>
                <a:lnTo>
                  <a:pt x="1757156" y="0"/>
                </a:lnTo>
                <a:lnTo>
                  <a:pt x="1757156" y="1751299"/>
                </a:lnTo>
                <a:lnTo>
                  <a:pt x="0" y="1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8578" y="3700373"/>
            <a:ext cx="7386844" cy="4880593"/>
          </a:xfrm>
          <a:custGeom>
            <a:avLst/>
            <a:gdLst/>
            <a:ahLst/>
            <a:cxnLst/>
            <a:rect r="r" b="b" t="t" l="l"/>
            <a:pathLst>
              <a:path h="4880593" w="7386844">
                <a:moveTo>
                  <a:pt x="0" y="0"/>
                </a:moveTo>
                <a:lnTo>
                  <a:pt x="7386844" y="0"/>
                </a:lnTo>
                <a:lnTo>
                  <a:pt x="7386844" y="4880594"/>
                </a:lnTo>
                <a:lnTo>
                  <a:pt x="0" y="4880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59299" y="3844364"/>
            <a:ext cx="7100001" cy="4736603"/>
          </a:xfrm>
          <a:custGeom>
            <a:avLst/>
            <a:gdLst/>
            <a:ahLst/>
            <a:cxnLst/>
            <a:rect r="r" b="b" t="t" l="l"/>
            <a:pathLst>
              <a:path h="4736603" w="7100001">
                <a:moveTo>
                  <a:pt x="0" y="0"/>
                </a:moveTo>
                <a:lnTo>
                  <a:pt x="7100001" y="0"/>
                </a:lnTo>
                <a:lnTo>
                  <a:pt x="7100001" y="4736603"/>
                </a:lnTo>
                <a:lnTo>
                  <a:pt x="0" y="4736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61958"/>
            <a:ext cx="5521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USER INTERFACE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77561" y="2955901"/>
            <a:ext cx="6132878" cy="43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000000"/>
                </a:solidFill>
                <a:latin typeface="Lato Bold"/>
              </a:rPr>
              <a:t>FLIGHT BOOKING: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DAF3OPBy23E</dc:identifier>
  <dcterms:modified xsi:type="dcterms:W3CDTF">2011-08-01T06:04:30Z</dcterms:modified>
  <cp:revision>1</cp:revision>
  <dc:title>Purple &amp;  white business profile presentation</dc:title>
</cp:coreProperties>
</file>